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DFA4-58E6-4A87-898D-C8F077CB5229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A3EE-96D6-45A1-AE71-96B9C0AAF9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DFA4-58E6-4A87-898D-C8F077CB5229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A3EE-96D6-45A1-AE71-96B9C0AAF9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DFA4-58E6-4A87-898D-C8F077CB5229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A3EE-96D6-45A1-AE71-96B9C0AAF9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DFA4-58E6-4A87-898D-C8F077CB5229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A3EE-96D6-45A1-AE71-96B9C0AAF9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DFA4-58E6-4A87-898D-C8F077CB5229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A3EE-96D6-45A1-AE71-96B9C0AAF9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DFA4-58E6-4A87-898D-C8F077CB5229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A3EE-96D6-45A1-AE71-96B9C0AAF9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DFA4-58E6-4A87-898D-C8F077CB5229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A3EE-96D6-45A1-AE71-96B9C0AAF9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DFA4-58E6-4A87-898D-C8F077CB5229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A3EE-96D6-45A1-AE71-96B9C0AAF9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DFA4-58E6-4A87-898D-C8F077CB5229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A3EE-96D6-45A1-AE71-96B9C0AAF9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DFA4-58E6-4A87-898D-C8F077CB5229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A3EE-96D6-45A1-AE71-96B9C0AAF9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DFA4-58E6-4A87-898D-C8F077CB5229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A3EE-96D6-45A1-AE71-96B9C0AAF9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DDFA4-58E6-4A87-898D-C8F077CB5229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3A3EE-96D6-45A1-AE71-96B9C0AAF9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9800" y="2286000"/>
            <a:ext cx="561412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PRESENTED FOR BNGH- 2ND SEM 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DR. PROKASH BISWAS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ASSISTANT PROFESSOR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DEPARTMENT OF BENGALI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 AMMT COLLEGE</a:t>
            </a:r>
          </a:p>
          <a:p>
            <a:pPr algn="ctr"/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38401" y="76200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4000" b="1" dirty="0" smtClean="0">
                <a:solidFill>
                  <a:srgbClr val="FFFF00"/>
                </a:solidFill>
                <a:latin typeface="Kalpurush" pitchFamily="2" charset="0"/>
                <a:cs typeface="Kalpurush" pitchFamily="2" charset="0"/>
              </a:rPr>
              <a:t>বিষয়- বক্রোক্তি অলঙ্কার </a:t>
            </a:r>
            <a:endParaRPr lang="en-US" sz="4000" b="1" dirty="0">
              <a:solidFill>
                <a:srgbClr val="FFFF00"/>
              </a:solidFill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447800"/>
            <a:ext cx="77724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n-BD" sz="2800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সংজ্ঞা- </a:t>
            </a:r>
            <a:r>
              <a:rPr lang="bn-BD" sz="2800" dirty="0" smtClean="0">
                <a:latin typeface="Kalpurush" pitchFamily="2" charset="0"/>
                <a:cs typeface="Kalpurush" pitchFamily="2" charset="0"/>
              </a:rPr>
              <a:t> </a:t>
            </a:r>
          </a:p>
          <a:p>
            <a:pPr algn="just"/>
            <a:r>
              <a:rPr lang="bn-BD" sz="2800" dirty="0">
                <a:latin typeface="Kalpurush" pitchFamily="2" charset="0"/>
                <a:cs typeface="Kalpurush" pitchFamily="2" charset="0"/>
              </a:rPr>
              <a:t> </a:t>
            </a:r>
            <a:r>
              <a:rPr lang="bn-BD" sz="2800" dirty="0" smtClean="0">
                <a:latin typeface="Kalpurush" pitchFamily="2" charset="0"/>
                <a:cs typeface="Kalpurush" pitchFamily="2" charset="0"/>
              </a:rPr>
              <a:t>        </a:t>
            </a:r>
            <a:r>
              <a:rPr lang="bn-BD" sz="2800" dirty="0" smtClean="0">
                <a:solidFill>
                  <a:srgbClr val="002060"/>
                </a:solidFill>
                <a:latin typeface="Kalpurush" pitchFamily="2" charset="0"/>
                <a:cs typeface="Kalpurush" pitchFamily="2" charset="0"/>
              </a:rPr>
              <a:t>কোনো বাক্যের যে অর্থটি বক্তার অভিপ্রেত সে অর্থটি গ্রহণ না করে শ্রোতা যদি তাঁর ভিন্ন অর্থ গ্রহণ করে তবে বক্রোক্তি অলঙ্কার হয়। </a:t>
            </a:r>
          </a:p>
          <a:p>
            <a:pPr algn="just"/>
            <a:endParaRPr lang="bn-BD" sz="2800" dirty="0">
              <a:latin typeface="Kalpurush" pitchFamily="2" charset="0"/>
              <a:cs typeface="Kalpurush" pitchFamily="2" charset="0"/>
            </a:endParaRPr>
          </a:p>
          <a:p>
            <a:pPr algn="just"/>
            <a:endParaRPr lang="bn-BD" sz="2800" dirty="0" smtClean="0">
              <a:latin typeface="Kalpurush" pitchFamily="2" charset="0"/>
              <a:cs typeface="Kalpurush" pitchFamily="2" charset="0"/>
            </a:endParaRPr>
          </a:p>
          <a:p>
            <a:pPr algn="just"/>
            <a:r>
              <a:rPr lang="bn-BD" sz="2800" dirty="0">
                <a:latin typeface="Kalpurush" pitchFamily="2" charset="0"/>
                <a:cs typeface="Kalpurush" pitchFamily="2" charset="0"/>
              </a:rPr>
              <a:t> </a:t>
            </a:r>
            <a:r>
              <a:rPr lang="bn-BD" sz="2800" dirty="0" smtClean="0">
                <a:latin typeface="Kalpurush" pitchFamily="2" charset="0"/>
                <a:cs typeface="Kalpurush" pitchFamily="2" charset="0"/>
              </a:rPr>
              <a:t>  </a:t>
            </a:r>
            <a:r>
              <a:rPr lang="bn-BD" sz="2800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যেমন –</a:t>
            </a:r>
          </a:p>
          <a:p>
            <a:pPr algn="just"/>
            <a:r>
              <a:rPr lang="bn-BD" sz="2800" dirty="0">
                <a:latin typeface="Kalpurush" pitchFamily="2" charset="0"/>
                <a:cs typeface="Kalpurush" pitchFamily="2" charset="0"/>
              </a:rPr>
              <a:t> </a:t>
            </a:r>
            <a:r>
              <a:rPr lang="bn-BD" sz="2800" dirty="0" smtClean="0">
                <a:latin typeface="Kalpurush" pitchFamily="2" charset="0"/>
                <a:cs typeface="Kalpurush" pitchFamily="2" charset="0"/>
              </a:rPr>
              <a:t>           </a:t>
            </a:r>
            <a:r>
              <a:rPr lang="bn-IN" sz="2800" dirty="0" smtClean="0">
                <a:solidFill>
                  <a:srgbClr val="002060"/>
                </a:solidFill>
                <a:latin typeface="Kalpurush" pitchFamily="2" charset="0"/>
                <a:cs typeface="Kalpurush" pitchFamily="2" charset="0"/>
              </a:rPr>
              <a:t>বক্তা</a:t>
            </a:r>
            <a:r>
              <a:rPr lang="bn-BD" sz="2800" dirty="0" smtClean="0">
                <a:solidFill>
                  <a:srgbClr val="002060"/>
                </a:solidFill>
                <a:latin typeface="Kalpurush" pitchFamily="2" charset="0"/>
                <a:cs typeface="Kalpurush" pitchFamily="2" charset="0"/>
              </a:rPr>
              <a:t>-</a:t>
            </a:r>
            <a:r>
              <a:rPr lang="bn-IN" sz="2800" dirty="0" smtClean="0">
                <a:solidFill>
                  <a:srgbClr val="00206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bn-IN" sz="2800" dirty="0">
                <a:solidFill>
                  <a:srgbClr val="002060"/>
                </a:solidFill>
                <a:latin typeface="Kalpurush" pitchFamily="2" charset="0"/>
                <a:cs typeface="Kalpurush" pitchFamily="2" charset="0"/>
              </a:rPr>
              <a:t>চা </a:t>
            </a:r>
            <a:r>
              <a:rPr lang="bn-IN" sz="2800" dirty="0" smtClean="0">
                <a:solidFill>
                  <a:srgbClr val="002060"/>
                </a:solidFill>
                <a:latin typeface="Kalpurush" pitchFamily="2" charset="0"/>
                <a:cs typeface="Kalpurush" pitchFamily="2" charset="0"/>
              </a:rPr>
              <a:t>হবে</a:t>
            </a:r>
            <a:r>
              <a:rPr lang="bn-BD" sz="2800" dirty="0" smtClean="0">
                <a:solidFill>
                  <a:srgbClr val="002060"/>
                </a:solidFill>
                <a:latin typeface="Kalpurush" pitchFamily="2" charset="0"/>
                <a:cs typeface="Kalpurush" pitchFamily="2" charset="0"/>
              </a:rPr>
              <a:t>,</a:t>
            </a:r>
            <a:r>
              <a:rPr lang="bn-IN" sz="2800" dirty="0" smtClean="0">
                <a:solidFill>
                  <a:srgbClr val="00206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bn-IN" sz="2800" dirty="0">
                <a:solidFill>
                  <a:srgbClr val="002060"/>
                </a:solidFill>
                <a:latin typeface="Kalpurush" pitchFamily="2" charset="0"/>
                <a:cs typeface="Kalpurush" pitchFamily="2" charset="0"/>
              </a:rPr>
              <a:t>তবে </a:t>
            </a:r>
            <a:r>
              <a:rPr lang="bn-IN" sz="2800" dirty="0" smtClean="0">
                <a:solidFill>
                  <a:srgbClr val="002060"/>
                </a:solidFill>
                <a:latin typeface="Kalpurush" pitchFamily="2" charset="0"/>
                <a:cs typeface="Kalpurush" pitchFamily="2" charset="0"/>
              </a:rPr>
              <a:t>ভা</a:t>
            </a:r>
            <a:r>
              <a:rPr lang="bn-BD" sz="2800" dirty="0" smtClean="0">
                <a:solidFill>
                  <a:srgbClr val="002060"/>
                </a:solidFill>
                <a:latin typeface="Kalpurush" pitchFamily="2" charset="0"/>
                <a:cs typeface="Kalpurush" pitchFamily="2" charset="0"/>
              </a:rPr>
              <a:t>ড়</a:t>
            </a:r>
            <a:r>
              <a:rPr lang="bn-IN" sz="2800" dirty="0" smtClean="0">
                <a:solidFill>
                  <a:srgbClr val="002060"/>
                </a:solidFill>
                <a:latin typeface="Kalpurush" pitchFamily="2" charset="0"/>
                <a:cs typeface="Kalpurush" pitchFamily="2" charset="0"/>
              </a:rPr>
              <a:t> হবে</a:t>
            </a:r>
            <a:r>
              <a:rPr lang="bn-BD" sz="2800" dirty="0" smtClean="0">
                <a:solidFill>
                  <a:srgbClr val="00206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bn-IN" sz="2800" dirty="0" smtClean="0">
                <a:solidFill>
                  <a:srgbClr val="002060"/>
                </a:solidFill>
                <a:latin typeface="Kalpurush" pitchFamily="2" charset="0"/>
                <a:cs typeface="Kalpurush" pitchFamily="2" charset="0"/>
              </a:rPr>
              <a:t>না</a:t>
            </a:r>
            <a:r>
              <a:rPr lang="bn-BD" sz="2800" dirty="0" smtClean="0">
                <a:solidFill>
                  <a:srgbClr val="002060"/>
                </a:solidFill>
                <a:latin typeface="Kalpurush" pitchFamily="2" charset="0"/>
                <a:cs typeface="Kalpurush" pitchFamily="2" charset="0"/>
              </a:rPr>
              <a:t>।</a:t>
            </a:r>
            <a:r>
              <a:rPr lang="bn-IN" sz="2800" dirty="0" smtClean="0">
                <a:solidFill>
                  <a:srgbClr val="002060"/>
                </a:solidFill>
                <a:latin typeface="Kalpurush" pitchFamily="2" charset="0"/>
                <a:cs typeface="Kalpurush" pitchFamily="2" charset="0"/>
              </a:rPr>
              <a:t> </a:t>
            </a:r>
            <a:endParaRPr lang="bn-BD" sz="2800" dirty="0" smtClean="0">
              <a:solidFill>
                <a:srgbClr val="002060"/>
              </a:solidFill>
              <a:latin typeface="Kalpurush" pitchFamily="2" charset="0"/>
              <a:cs typeface="Kalpurush" pitchFamily="2" charset="0"/>
            </a:endParaRPr>
          </a:p>
          <a:p>
            <a:pPr algn="just"/>
            <a:r>
              <a:rPr lang="bn-BD" sz="2800" dirty="0">
                <a:solidFill>
                  <a:srgbClr val="00206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bn-BD" sz="2800" dirty="0" smtClean="0">
                <a:solidFill>
                  <a:srgbClr val="002060"/>
                </a:solidFill>
                <a:latin typeface="Kalpurush" pitchFamily="2" charset="0"/>
                <a:cs typeface="Kalpurush" pitchFamily="2" charset="0"/>
              </a:rPr>
              <a:t>           </a:t>
            </a:r>
            <a:r>
              <a:rPr lang="bn-IN" sz="2800" dirty="0" smtClean="0">
                <a:solidFill>
                  <a:srgbClr val="002060"/>
                </a:solidFill>
                <a:latin typeface="Kalpurush" pitchFamily="2" charset="0"/>
                <a:cs typeface="Kalpurush" pitchFamily="2" charset="0"/>
              </a:rPr>
              <a:t>শ্রোতা</a:t>
            </a:r>
            <a:r>
              <a:rPr lang="bn-BD" sz="2800" dirty="0" smtClean="0">
                <a:solidFill>
                  <a:srgbClr val="002060"/>
                </a:solidFill>
                <a:latin typeface="Kalpurush" pitchFamily="2" charset="0"/>
                <a:cs typeface="Kalpurush" pitchFamily="2" charset="0"/>
              </a:rPr>
              <a:t>-</a:t>
            </a:r>
            <a:r>
              <a:rPr lang="bn-IN" sz="2800" dirty="0" smtClean="0">
                <a:solidFill>
                  <a:srgbClr val="002060"/>
                </a:solidFill>
                <a:latin typeface="Kalpurush" pitchFamily="2" charset="0"/>
                <a:cs typeface="Kalpurush" pitchFamily="2" charset="0"/>
              </a:rPr>
              <a:t> সে</a:t>
            </a:r>
            <a:r>
              <a:rPr lang="bn-BD" sz="2800" dirty="0" smtClean="0">
                <a:solidFill>
                  <a:srgbClr val="00206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bn-IN" sz="2800" dirty="0" smtClean="0">
                <a:solidFill>
                  <a:srgbClr val="002060"/>
                </a:solidFill>
                <a:latin typeface="Kalpurush" pitchFamily="2" charset="0"/>
                <a:cs typeface="Kalpurush" pitchFamily="2" charset="0"/>
              </a:rPr>
              <a:t>কি </a:t>
            </a:r>
            <a:r>
              <a:rPr lang="bn-IN" sz="2800" dirty="0">
                <a:solidFill>
                  <a:srgbClr val="002060"/>
                </a:solidFill>
                <a:latin typeface="Kalpurush" pitchFamily="2" charset="0"/>
                <a:cs typeface="Kalpurush" pitchFamily="2" charset="0"/>
              </a:rPr>
              <a:t>ভাঁড়ের এত ছড়াছড়ি </a:t>
            </a:r>
            <a:r>
              <a:rPr lang="bn-IN" sz="2800" dirty="0" smtClean="0">
                <a:solidFill>
                  <a:srgbClr val="002060"/>
                </a:solidFill>
                <a:latin typeface="Kalpurush" pitchFamily="2" charset="0"/>
                <a:cs typeface="Kalpurush" pitchFamily="2" charset="0"/>
              </a:rPr>
              <a:t>আর</a:t>
            </a:r>
            <a:r>
              <a:rPr lang="bn-BD" sz="2800" dirty="0" smtClean="0">
                <a:solidFill>
                  <a:srgbClr val="002060"/>
                </a:solidFill>
                <a:latin typeface="Kalpurush" pitchFamily="2" charset="0"/>
                <a:cs typeface="Kalpurush" pitchFamily="2" charset="0"/>
              </a:rPr>
              <a:t> ভাঁড়</a:t>
            </a:r>
            <a:r>
              <a:rPr lang="bn-IN" sz="2800" dirty="0" smtClean="0">
                <a:solidFill>
                  <a:srgbClr val="00206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bn-BD" sz="2800" dirty="0" smtClean="0">
                <a:solidFill>
                  <a:srgbClr val="002060"/>
                </a:solidFill>
                <a:latin typeface="Kalpurush" pitchFamily="2" charset="0"/>
                <a:cs typeface="Kalpurush" pitchFamily="2" charset="0"/>
              </a:rPr>
              <a:t>     </a:t>
            </a:r>
            <a:r>
              <a:rPr lang="bn-IN" sz="2800" dirty="0" smtClean="0">
                <a:solidFill>
                  <a:srgbClr val="002060"/>
                </a:solidFill>
                <a:latin typeface="Kalpurush" pitchFamily="2" charset="0"/>
                <a:cs typeface="Kalpurush" pitchFamily="2" charset="0"/>
              </a:rPr>
              <a:t>নেই কি</a:t>
            </a:r>
            <a:r>
              <a:rPr lang="bn-BD" sz="2800" dirty="0" smtClean="0">
                <a:solidFill>
                  <a:srgbClr val="002060"/>
                </a:solidFill>
                <a:latin typeface="Kalpurush" pitchFamily="2" charset="0"/>
                <a:cs typeface="Kalpurush" pitchFamily="2" charset="0"/>
              </a:rPr>
              <a:t>? </a:t>
            </a:r>
            <a:endParaRPr lang="en-US" sz="2800" dirty="0">
              <a:solidFill>
                <a:srgbClr val="002060"/>
              </a:solidFill>
              <a:latin typeface="Kalpurush" pitchFamily="2" charset="0"/>
              <a:cs typeface="Kalpurush" pitchFamily="2" charset="0"/>
            </a:endParaRPr>
          </a:p>
          <a:p>
            <a:pPr algn="just"/>
            <a:endParaRPr lang="en-US" sz="2800" dirty="0"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90600"/>
            <a:ext cx="85344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n-IN" sz="2400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বক্রোক্তি অলংকার দুই প্রকার</a:t>
            </a:r>
            <a:r>
              <a:rPr lang="bn-BD" sz="2400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- </a:t>
            </a:r>
            <a:endParaRPr lang="bn-BD" sz="2400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  <a:p>
            <a:pPr algn="just"/>
            <a:r>
              <a:rPr lang="bn-BD" sz="2400" dirty="0" smtClean="0">
                <a:latin typeface="Kalpurush" pitchFamily="2" charset="0"/>
                <a:cs typeface="Kalpurush" pitchFamily="2" charset="0"/>
              </a:rPr>
              <a:t>                                         </a:t>
            </a:r>
            <a:r>
              <a:rPr lang="bn-IN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bn-BD" sz="2400" dirty="0" smtClean="0">
                <a:latin typeface="Kalpurush" pitchFamily="2" charset="0"/>
                <a:cs typeface="Kalpurush" pitchFamily="2" charset="0"/>
              </a:rPr>
              <a:t> ১) </a:t>
            </a:r>
            <a:r>
              <a:rPr lang="bn-IN" sz="2400" dirty="0" smtClean="0">
                <a:latin typeface="Kalpurush" pitchFamily="2" charset="0"/>
                <a:cs typeface="Kalpurush" pitchFamily="2" charset="0"/>
              </a:rPr>
              <a:t>কাকু বক্রোক্তি</a:t>
            </a:r>
            <a:r>
              <a:rPr lang="bn-BD" sz="2400" dirty="0" smtClean="0">
                <a:latin typeface="Kalpurush" pitchFamily="2" charset="0"/>
                <a:cs typeface="Kalpurush" pitchFamily="2" charset="0"/>
              </a:rPr>
              <a:t>। </a:t>
            </a:r>
            <a:endParaRPr lang="en-US" sz="2400" dirty="0" smtClean="0">
              <a:latin typeface="Kalpurush" pitchFamily="2" charset="0"/>
              <a:cs typeface="Kalpurush" pitchFamily="2" charset="0"/>
            </a:endParaRPr>
          </a:p>
          <a:p>
            <a:pPr algn="just"/>
            <a:r>
              <a:rPr lang="bn-BD" sz="2400" dirty="0" smtClean="0">
                <a:latin typeface="Kalpurush" pitchFamily="2" charset="0"/>
                <a:cs typeface="Kalpurush" pitchFamily="2" charset="0"/>
              </a:rPr>
              <a:t>                                           ২) </a:t>
            </a:r>
            <a:r>
              <a:rPr lang="bn-IN" sz="2400" dirty="0" smtClean="0">
                <a:latin typeface="Kalpurush" pitchFamily="2" charset="0"/>
                <a:cs typeface="Kalpurush" pitchFamily="2" charset="0"/>
              </a:rPr>
              <a:t>শ্লেষ বক্রোক্তি</a:t>
            </a:r>
            <a:r>
              <a:rPr lang="bn-BD" sz="2400" dirty="0" smtClean="0">
                <a:latin typeface="Kalpurush" pitchFamily="2" charset="0"/>
                <a:cs typeface="Kalpurush" pitchFamily="2" charset="0"/>
              </a:rPr>
              <a:t>।</a:t>
            </a:r>
            <a:r>
              <a:rPr lang="bn-IN" sz="2400" dirty="0" smtClean="0">
                <a:latin typeface="Kalpurush" pitchFamily="2" charset="0"/>
                <a:cs typeface="Kalpurush" pitchFamily="2" charset="0"/>
              </a:rPr>
              <a:t> </a:t>
            </a:r>
            <a:endParaRPr lang="bn-BD" sz="2400" dirty="0" smtClean="0">
              <a:latin typeface="Kalpurush" pitchFamily="2" charset="0"/>
              <a:cs typeface="Kalpurush" pitchFamily="2" charset="0"/>
            </a:endParaRPr>
          </a:p>
          <a:p>
            <a:pPr algn="just"/>
            <a:endParaRPr lang="bn-BD" sz="2000" dirty="0">
              <a:latin typeface="Kalpurush" pitchFamily="2" charset="0"/>
              <a:cs typeface="Kalpurush" pitchFamily="2" charset="0"/>
            </a:endParaRPr>
          </a:p>
          <a:p>
            <a:pPr algn="just"/>
            <a:r>
              <a:rPr lang="bn-IN" sz="2400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শ্লেষ বক্রোক্তি</a:t>
            </a:r>
            <a:r>
              <a:rPr lang="bn-BD" sz="2400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- </a:t>
            </a:r>
          </a:p>
          <a:p>
            <a:pPr algn="just"/>
            <a:endParaRPr lang="bn-BD" sz="2000" dirty="0" smtClean="0">
              <a:latin typeface="Kalpurush" pitchFamily="2" charset="0"/>
              <a:cs typeface="Kalpurush" pitchFamily="2" charset="0"/>
            </a:endParaRPr>
          </a:p>
          <a:p>
            <a:pPr algn="just"/>
            <a:r>
              <a:rPr lang="bn-BD" sz="2000" dirty="0" smtClean="0">
                <a:latin typeface="Kalpurush" pitchFamily="2" charset="0"/>
                <a:cs typeface="Kalpurush" pitchFamily="2" charset="0"/>
              </a:rPr>
              <a:t>                </a:t>
            </a:r>
            <a:r>
              <a:rPr lang="bn-BD" sz="2400" dirty="0" smtClean="0">
                <a:latin typeface="Kalpurush" pitchFamily="2" charset="0"/>
                <a:cs typeface="Kalpurush" pitchFamily="2" charset="0"/>
              </a:rPr>
              <a:t>বক্তার </a:t>
            </a:r>
            <a:r>
              <a:rPr lang="bn-IN" sz="2400" dirty="0" smtClean="0">
                <a:latin typeface="Kalpurush" pitchFamily="2" charset="0"/>
                <a:cs typeface="Kalpurush" pitchFamily="2" charset="0"/>
              </a:rPr>
              <a:t>বক্তব্যক</a:t>
            </a:r>
            <a:r>
              <a:rPr lang="bn-BD" sz="2400" dirty="0">
                <a:latin typeface="Kalpurush" pitchFamily="2" charset="0"/>
                <a:cs typeface="Kalpurush" pitchFamily="2" charset="0"/>
              </a:rPr>
              <a:t>ে</a:t>
            </a:r>
            <a:r>
              <a:rPr lang="bn-IN" sz="2400" dirty="0" smtClean="0">
                <a:latin typeface="Kalpurush" pitchFamily="2" charset="0"/>
                <a:cs typeface="Kalpurush" pitchFamily="2" charset="0"/>
              </a:rPr>
              <a:t> তার অভিপ্রেত অর্থে গ্রহণ না করে অন্য অর্থে গ্রহণ করা হলে শ্লেষ বক্রোক্তি অলংকার হয়</a:t>
            </a:r>
            <a:r>
              <a:rPr lang="bn-BD" sz="2400" dirty="0" smtClean="0">
                <a:latin typeface="Kalpurush" pitchFamily="2" charset="0"/>
                <a:cs typeface="Kalpurush" pitchFamily="2" charset="0"/>
              </a:rPr>
              <a:t>। </a:t>
            </a:r>
            <a:r>
              <a:rPr lang="bn-IN" sz="2400" dirty="0" smtClean="0">
                <a:latin typeface="Kalpurush" pitchFamily="2" charset="0"/>
                <a:cs typeface="Kalpurush" pitchFamily="2" charset="0"/>
              </a:rPr>
              <a:t>একই শব্দের নানা অর্থ গ্রহণের নাম</a:t>
            </a:r>
            <a:r>
              <a:rPr lang="bn-BD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bn-IN" sz="2400" dirty="0" smtClean="0">
                <a:latin typeface="Kalpurush" pitchFamily="2" charset="0"/>
                <a:cs typeface="Kalpurush" pitchFamily="2" charset="0"/>
              </a:rPr>
              <a:t>শ্লেষ</a:t>
            </a:r>
            <a:r>
              <a:rPr lang="bn-BD" sz="2400" dirty="0" smtClean="0">
                <a:latin typeface="Kalpurush" pitchFamily="2" charset="0"/>
                <a:cs typeface="Kalpurush" pitchFamily="2" charset="0"/>
              </a:rPr>
              <a:t>। </a:t>
            </a:r>
            <a:r>
              <a:rPr lang="bn-IN" sz="2400" dirty="0" smtClean="0">
                <a:latin typeface="Kalpurush" pitchFamily="2" charset="0"/>
                <a:cs typeface="Kalpurush" pitchFamily="2" charset="0"/>
              </a:rPr>
              <a:t> </a:t>
            </a:r>
            <a:endParaRPr lang="bn-BD" sz="2400" dirty="0" smtClean="0">
              <a:latin typeface="Kalpurush" pitchFamily="2" charset="0"/>
              <a:cs typeface="Kalpurush" pitchFamily="2" charset="0"/>
            </a:endParaRPr>
          </a:p>
          <a:p>
            <a:pPr algn="just"/>
            <a:endParaRPr lang="bn-BD" sz="2000" dirty="0">
              <a:latin typeface="Kalpurush" pitchFamily="2" charset="0"/>
              <a:cs typeface="Kalpurush" pitchFamily="2" charset="0"/>
            </a:endParaRPr>
          </a:p>
          <a:p>
            <a:pPr algn="just"/>
            <a:r>
              <a:rPr lang="bn-BD" sz="2400" dirty="0" smtClean="0">
                <a:latin typeface="Kalpurush" pitchFamily="2" charset="0"/>
                <a:cs typeface="Kalpurush" pitchFamily="2" charset="0"/>
              </a:rPr>
              <a:t>            </a:t>
            </a:r>
            <a:r>
              <a:rPr lang="bn-IN" sz="2400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যেমন</a:t>
            </a:r>
            <a:r>
              <a:rPr lang="bn-BD" sz="2400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- </a:t>
            </a:r>
            <a:r>
              <a:rPr lang="bn-IN" sz="2400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bn-BD" sz="2400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     </a:t>
            </a:r>
            <a:r>
              <a:rPr lang="bn-IN" sz="2400" dirty="0" smtClean="0">
                <a:latin typeface="Kalpurush" pitchFamily="2" charset="0"/>
                <a:cs typeface="Kalpurush" pitchFamily="2" charset="0"/>
              </a:rPr>
              <a:t>প্রশ্ন</a:t>
            </a:r>
            <a:r>
              <a:rPr lang="bn-BD" sz="2400" dirty="0" smtClean="0">
                <a:latin typeface="Kalpurush" pitchFamily="2" charset="0"/>
                <a:cs typeface="Kalpurush" pitchFamily="2" charset="0"/>
              </a:rPr>
              <a:t>- </a:t>
            </a:r>
            <a:r>
              <a:rPr lang="bn-IN" sz="2400" dirty="0" smtClean="0">
                <a:latin typeface="Kalpurush" pitchFamily="2" charset="0"/>
                <a:cs typeface="Kalpurush" pitchFamily="2" charset="0"/>
              </a:rPr>
              <a:t> মহাশয় বু</a:t>
            </a:r>
            <a:r>
              <a:rPr lang="bn-BD" sz="2400" dirty="0" smtClean="0">
                <a:latin typeface="Kalpurush" pitchFamily="2" charset="0"/>
                <a:cs typeface="Kalpurush" pitchFamily="2" charset="0"/>
              </a:rPr>
              <a:t>ঝি</a:t>
            </a:r>
            <a:r>
              <a:rPr lang="bn-IN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bn-BD" sz="2400" dirty="0" smtClean="0">
                <a:latin typeface="Kalpurush" pitchFamily="2" charset="0"/>
                <a:cs typeface="Kalpurush" pitchFamily="2" charset="0"/>
              </a:rPr>
              <a:t>পানা</a:t>
            </a:r>
            <a:r>
              <a:rPr lang="bn-IN" sz="2400" dirty="0" smtClean="0">
                <a:latin typeface="Kalpurush" pitchFamily="2" charset="0"/>
                <a:cs typeface="Kalpurush" pitchFamily="2" charset="0"/>
              </a:rPr>
              <a:t>সক্ত</a:t>
            </a:r>
            <a:r>
              <a:rPr lang="bn-BD" sz="2400" dirty="0" smtClean="0">
                <a:latin typeface="Kalpurush" pitchFamily="2" charset="0"/>
                <a:cs typeface="Kalpurush" pitchFamily="2" charset="0"/>
              </a:rPr>
              <a:t>?</a:t>
            </a:r>
          </a:p>
          <a:p>
            <a:pPr algn="just"/>
            <a:r>
              <a:rPr lang="bn-BD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bn-BD" sz="2400" dirty="0" smtClean="0">
                <a:latin typeface="Kalpurush" pitchFamily="2" charset="0"/>
                <a:cs typeface="Kalpurush" pitchFamily="2" charset="0"/>
              </a:rPr>
              <a:t>                    </a:t>
            </a:r>
            <a:r>
              <a:rPr lang="bn-IN" sz="2400" dirty="0" smtClean="0">
                <a:latin typeface="Kalpurush" pitchFamily="2" charset="0"/>
                <a:cs typeface="Kalpurush" pitchFamily="2" charset="0"/>
              </a:rPr>
              <a:t>উত্তর</a:t>
            </a:r>
            <a:r>
              <a:rPr lang="bn-BD" sz="2400" dirty="0" smtClean="0">
                <a:latin typeface="Kalpurush" pitchFamily="2" charset="0"/>
                <a:cs typeface="Kalpurush" pitchFamily="2" charset="0"/>
              </a:rPr>
              <a:t>- </a:t>
            </a:r>
            <a:r>
              <a:rPr lang="bn-IN" sz="2400" dirty="0" smtClean="0">
                <a:latin typeface="Kalpurush" pitchFamily="2" charset="0"/>
                <a:cs typeface="Kalpurush" pitchFamily="2" charset="0"/>
              </a:rPr>
              <a:t> আজ্ঞে হ্যাঁ</a:t>
            </a:r>
            <a:r>
              <a:rPr lang="bn-BD" sz="2400" dirty="0" smtClean="0">
                <a:latin typeface="Kalpurush" pitchFamily="2" charset="0"/>
                <a:cs typeface="Kalpurush" pitchFamily="2" charset="0"/>
              </a:rPr>
              <a:t>।</a:t>
            </a:r>
            <a:r>
              <a:rPr lang="bn-IN" sz="2400" dirty="0" smtClean="0">
                <a:latin typeface="Kalpurush" pitchFamily="2" charset="0"/>
                <a:cs typeface="Kalpurush" pitchFamily="2" charset="0"/>
              </a:rPr>
              <a:t> তবে সঙ্গে জর্দা থাকা চাই।</a:t>
            </a:r>
            <a:endParaRPr lang="en-US" sz="2400" dirty="0" smtClean="0">
              <a:latin typeface="Kalpurush" pitchFamily="2" charset="0"/>
              <a:cs typeface="Kalpurush" pitchFamily="2" charset="0"/>
            </a:endParaRPr>
          </a:p>
          <a:p>
            <a:pPr algn="just"/>
            <a:endParaRPr lang="en-US" sz="2000" dirty="0" smtClean="0">
              <a:latin typeface="Kalpurush" pitchFamily="2" charset="0"/>
              <a:cs typeface="Kalpurush" pitchFamily="2" charset="0"/>
            </a:endParaRPr>
          </a:p>
          <a:p>
            <a:endParaRPr lang="en-US" sz="2000" dirty="0"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219200"/>
            <a:ext cx="8610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2800" dirty="0">
                <a:solidFill>
                  <a:srgbClr val="C00000"/>
                </a:solidFill>
                <a:latin typeface="Kalpurush" pitchFamily="2" charset="0"/>
                <a:cs typeface="Kalpurush" pitchFamily="2" charset="0"/>
              </a:rPr>
              <a:t>কাকু </a:t>
            </a:r>
            <a:r>
              <a:rPr lang="bn-IN" sz="2800" dirty="0" smtClean="0">
                <a:solidFill>
                  <a:srgbClr val="C00000"/>
                </a:solidFill>
                <a:latin typeface="Kalpurush" pitchFamily="2" charset="0"/>
                <a:cs typeface="Kalpurush" pitchFamily="2" charset="0"/>
              </a:rPr>
              <a:t>বক্রোক্তি</a:t>
            </a:r>
            <a:r>
              <a:rPr lang="bn-BD" sz="2800" dirty="0" smtClean="0">
                <a:solidFill>
                  <a:srgbClr val="C00000"/>
                </a:solidFill>
                <a:latin typeface="Kalpurush" pitchFamily="2" charset="0"/>
                <a:cs typeface="Kalpurush" pitchFamily="2" charset="0"/>
              </a:rPr>
              <a:t>- </a:t>
            </a:r>
          </a:p>
          <a:p>
            <a:pPr algn="just"/>
            <a:r>
              <a:rPr lang="bn-BD" sz="2800" dirty="0">
                <a:latin typeface="Kalpurush" pitchFamily="2" charset="0"/>
                <a:cs typeface="Kalpurush" pitchFamily="2" charset="0"/>
              </a:rPr>
              <a:t> </a:t>
            </a:r>
            <a:r>
              <a:rPr lang="bn-BD" sz="2800" dirty="0" smtClean="0">
                <a:latin typeface="Kalpurush" pitchFamily="2" charset="0"/>
                <a:cs typeface="Kalpurush" pitchFamily="2" charset="0"/>
              </a:rPr>
              <a:t>             ‘</a:t>
            </a:r>
            <a:r>
              <a:rPr lang="bn-IN" sz="2800" dirty="0" smtClean="0">
                <a:latin typeface="Kalpurush" pitchFamily="2" charset="0"/>
                <a:cs typeface="Kalpurush" pitchFamily="2" charset="0"/>
              </a:rPr>
              <a:t>কাকু</a:t>
            </a:r>
            <a:r>
              <a:rPr lang="bn-BD" sz="2800" dirty="0" smtClean="0">
                <a:latin typeface="Kalpurush" pitchFamily="2" charset="0"/>
                <a:cs typeface="Kalpurush" pitchFamily="2" charset="0"/>
              </a:rPr>
              <a:t>’</a:t>
            </a:r>
            <a:r>
              <a:rPr lang="bn-IN" sz="28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bn-IN" sz="2800" dirty="0">
                <a:latin typeface="Kalpurush" pitchFamily="2" charset="0"/>
                <a:cs typeface="Kalpurush" pitchFamily="2" charset="0"/>
              </a:rPr>
              <a:t>শব্দের অর্থ কণ্ঠের </a:t>
            </a:r>
            <a:r>
              <a:rPr lang="bn-IN" sz="2800" dirty="0" smtClean="0">
                <a:latin typeface="Kalpurush" pitchFamily="2" charset="0"/>
                <a:cs typeface="Kalpurush" pitchFamily="2" charset="0"/>
              </a:rPr>
              <a:t>স্বরভঙ্গি</a:t>
            </a:r>
            <a:r>
              <a:rPr lang="bn-BD" sz="2800" dirty="0" smtClean="0">
                <a:latin typeface="Kalpurush" pitchFamily="2" charset="0"/>
                <a:cs typeface="Kalpurush" pitchFamily="2" charset="0"/>
              </a:rPr>
              <a:t>।</a:t>
            </a:r>
            <a:r>
              <a:rPr lang="bn-IN" sz="28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bn-IN" sz="2800" dirty="0">
                <a:latin typeface="Kalpurush" pitchFamily="2" charset="0"/>
                <a:cs typeface="Kalpurush" pitchFamily="2" charset="0"/>
              </a:rPr>
              <a:t>কণ্ঠস্বরের ভঙ্গিতে ইতিবাচক উক্তি নেতিবাচক অর্থ এবং </a:t>
            </a:r>
            <a:r>
              <a:rPr lang="bn-IN" sz="2800" dirty="0" smtClean="0">
                <a:latin typeface="Kalpurush" pitchFamily="2" charset="0"/>
                <a:cs typeface="Kalpurush" pitchFamily="2" charset="0"/>
              </a:rPr>
              <a:t>নেতিবাচক</a:t>
            </a:r>
            <a:r>
              <a:rPr lang="bn-BD" sz="2800" dirty="0" smtClean="0">
                <a:latin typeface="Kalpurush" pitchFamily="2" charset="0"/>
                <a:cs typeface="Kalpurush" pitchFamily="2" charset="0"/>
              </a:rPr>
              <a:t> অর্থ যদি</a:t>
            </a:r>
            <a:r>
              <a:rPr lang="bn-IN" sz="2800" dirty="0" smtClean="0">
                <a:latin typeface="Kalpurush" pitchFamily="2" charset="0"/>
                <a:cs typeface="Kalpurush" pitchFamily="2" charset="0"/>
              </a:rPr>
              <a:t>  </a:t>
            </a:r>
            <a:r>
              <a:rPr lang="bn-IN" sz="2800" dirty="0">
                <a:latin typeface="Kalpurush" pitchFamily="2" charset="0"/>
                <a:cs typeface="Kalpurush" pitchFamily="2" charset="0"/>
              </a:rPr>
              <a:t>ইতিবাচক অর্থ প্রকাশ করলে কাকু বক্রোক্তি অলংকার </a:t>
            </a:r>
            <a:r>
              <a:rPr lang="bn-IN" sz="2800" dirty="0" smtClean="0">
                <a:latin typeface="Kalpurush" pitchFamily="2" charset="0"/>
                <a:cs typeface="Kalpurush" pitchFamily="2" charset="0"/>
              </a:rPr>
              <a:t>হয়</a:t>
            </a:r>
            <a:r>
              <a:rPr lang="bn-BD" sz="2800" dirty="0" smtClean="0">
                <a:latin typeface="Kalpurush" pitchFamily="2" charset="0"/>
                <a:cs typeface="Kalpurush" pitchFamily="2" charset="0"/>
              </a:rPr>
              <a:t>। </a:t>
            </a:r>
          </a:p>
          <a:p>
            <a:endParaRPr lang="bn-BD" sz="2800" dirty="0">
              <a:latin typeface="Kalpurush" pitchFamily="2" charset="0"/>
              <a:cs typeface="Kalpurush" pitchFamily="2" charset="0"/>
            </a:endParaRPr>
          </a:p>
          <a:p>
            <a:r>
              <a:rPr lang="bn-IN" sz="2800" dirty="0" smtClean="0">
                <a:solidFill>
                  <a:srgbClr val="C00000"/>
                </a:solidFill>
                <a:latin typeface="Kalpurush" pitchFamily="2" charset="0"/>
                <a:cs typeface="Kalpurush" pitchFamily="2" charset="0"/>
              </a:rPr>
              <a:t>যেমন</a:t>
            </a:r>
            <a:r>
              <a:rPr lang="bn-BD" sz="2800" dirty="0" smtClean="0">
                <a:solidFill>
                  <a:srgbClr val="C00000"/>
                </a:solidFill>
                <a:latin typeface="Kalpurush" pitchFamily="2" charset="0"/>
                <a:cs typeface="Kalpurush" pitchFamily="2" charset="0"/>
              </a:rPr>
              <a:t>-</a:t>
            </a:r>
            <a:r>
              <a:rPr lang="bn-IN" sz="2800" dirty="0" smtClean="0">
                <a:latin typeface="Kalpurush" pitchFamily="2" charset="0"/>
                <a:cs typeface="Kalpurush" pitchFamily="2" charset="0"/>
              </a:rPr>
              <a:t> </a:t>
            </a:r>
            <a:endParaRPr lang="bn-BD" sz="2800" dirty="0" smtClean="0">
              <a:latin typeface="Kalpurush" pitchFamily="2" charset="0"/>
              <a:cs typeface="Kalpurush" pitchFamily="2" charset="0"/>
            </a:endParaRPr>
          </a:p>
          <a:p>
            <a:r>
              <a:rPr lang="bn-BD" sz="2800" dirty="0">
                <a:latin typeface="Kalpurush" pitchFamily="2" charset="0"/>
                <a:cs typeface="Kalpurush" pitchFamily="2" charset="0"/>
              </a:rPr>
              <a:t> </a:t>
            </a:r>
            <a:r>
              <a:rPr lang="bn-BD" sz="2800" dirty="0" smtClean="0">
                <a:latin typeface="Kalpurush" pitchFamily="2" charset="0"/>
                <a:cs typeface="Kalpurush" pitchFamily="2" charset="0"/>
              </a:rPr>
              <a:t>        ‘</a:t>
            </a:r>
            <a:r>
              <a:rPr lang="bn-IN" sz="2800" dirty="0" smtClean="0">
                <a:latin typeface="Kalpurush" pitchFamily="2" charset="0"/>
                <a:cs typeface="Kalpurush" pitchFamily="2" charset="0"/>
              </a:rPr>
              <a:t>স্বাধীনতা </a:t>
            </a:r>
            <a:r>
              <a:rPr lang="bn-IN" sz="2800" dirty="0">
                <a:latin typeface="Kalpurush" pitchFamily="2" charset="0"/>
                <a:cs typeface="Kalpurush" pitchFamily="2" charset="0"/>
              </a:rPr>
              <a:t>হীনতায় কে বাঁচিতে চায় হে কে বাঁচিতে </a:t>
            </a:r>
            <a:r>
              <a:rPr lang="bn-IN" sz="2800" dirty="0" smtClean="0">
                <a:latin typeface="Kalpurush" pitchFamily="2" charset="0"/>
                <a:cs typeface="Kalpurush" pitchFamily="2" charset="0"/>
              </a:rPr>
              <a:t>চায়</a:t>
            </a:r>
            <a:r>
              <a:rPr lang="bn-BD" sz="2800" dirty="0" smtClean="0">
                <a:latin typeface="Kalpurush" pitchFamily="2" charset="0"/>
                <a:cs typeface="Kalpurush" pitchFamily="2" charset="0"/>
              </a:rPr>
              <a:t>?’</a:t>
            </a:r>
          </a:p>
          <a:p>
            <a:r>
              <a:rPr lang="bn-BD" sz="2800" dirty="0">
                <a:latin typeface="Kalpurush" pitchFamily="2" charset="0"/>
                <a:cs typeface="Kalpurush" pitchFamily="2" charset="0"/>
              </a:rPr>
              <a:t> </a:t>
            </a:r>
            <a:r>
              <a:rPr lang="bn-BD" sz="2800" dirty="0" smtClean="0">
                <a:latin typeface="Kalpurush" pitchFamily="2" charset="0"/>
                <a:cs typeface="Kalpurush" pitchFamily="2" charset="0"/>
              </a:rPr>
              <a:t>                               আবার </a:t>
            </a:r>
          </a:p>
          <a:p>
            <a:r>
              <a:rPr lang="bn-BD" sz="2800" dirty="0">
                <a:latin typeface="Kalpurush" pitchFamily="2" charset="0"/>
                <a:cs typeface="Kalpurush" pitchFamily="2" charset="0"/>
              </a:rPr>
              <a:t> </a:t>
            </a:r>
            <a:r>
              <a:rPr lang="bn-BD" sz="2800" dirty="0" smtClean="0">
                <a:latin typeface="Kalpurush" pitchFamily="2" charset="0"/>
                <a:cs typeface="Kalpurush" pitchFamily="2" charset="0"/>
              </a:rPr>
              <a:t>                </a:t>
            </a:r>
            <a:r>
              <a:rPr lang="bn-IN" sz="28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bn-BD" sz="2800" dirty="0" smtClean="0">
                <a:latin typeface="Kalpurush" pitchFamily="2" charset="0"/>
                <a:cs typeface="Kalpurush" pitchFamily="2" charset="0"/>
              </a:rPr>
              <a:t>‘</a:t>
            </a:r>
            <a:r>
              <a:rPr lang="bn-IN" sz="2800" dirty="0" smtClean="0">
                <a:latin typeface="Kalpurush" pitchFamily="2" charset="0"/>
                <a:cs typeface="Kalpurush" pitchFamily="2" charset="0"/>
              </a:rPr>
              <a:t>অন্ধ </a:t>
            </a:r>
            <a:r>
              <a:rPr lang="bn-IN" sz="2800" dirty="0">
                <a:latin typeface="Kalpurush" pitchFamily="2" charset="0"/>
                <a:cs typeface="Kalpurush" pitchFamily="2" charset="0"/>
              </a:rPr>
              <a:t>হলে কি প্রলয় বন্ধ </a:t>
            </a:r>
            <a:r>
              <a:rPr lang="bn-IN" sz="2800" dirty="0" smtClean="0">
                <a:latin typeface="Kalpurush" pitchFamily="2" charset="0"/>
                <a:cs typeface="Kalpurush" pitchFamily="2" charset="0"/>
              </a:rPr>
              <a:t>থাকে</a:t>
            </a:r>
            <a:r>
              <a:rPr lang="bn-BD" sz="2800" dirty="0" smtClean="0">
                <a:latin typeface="Kalpurush" pitchFamily="2" charset="0"/>
                <a:cs typeface="Kalpurush" pitchFamily="2" charset="0"/>
              </a:rPr>
              <a:t>?’ </a:t>
            </a:r>
            <a:endParaRPr lang="en-US" sz="2800" dirty="0">
              <a:latin typeface="Kalpurush" pitchFamily="2" charset="0"/>
              <a:cs typeface="Kalpurush" pitchFamily="2" charset="0"/>
            </a:endParaRPr>
          </a:p>
          <a:p>
            <a:endParaRPr lang="en-US" sz="2800" dirty="0"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2362200"/>
            <a:ext cx="6477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9600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ধন্যবাদ। </a:t>
            </a:r>
            <a:r>
              <a:rPr lang="bn-BD" sz="9600" dirty="0" smtClean="0">
                <a:latin typeface="Kalpurush" pitchFamily="2" charset="0"/>
                <a:cs typeface="Kalpurush" pitchFamily="2" charset="0"/>
              </a:rPr>
              <a:t> </a:t>
            </a:r>
            <a:endParaRPr lang="en-US" dirty="0"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202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18</cp:revision>
  <dcterms:created xsi:type="dcterms:W3CDTF">2022-03-04T16:10:25Z</dcterms:created>
  <dcterms:modified xsi:type="dcterms:W3CDTF">2022-03-18T15:25:04Z</dcterms:modified>
</cp:coreProperties>
</file>